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258" r:id="rId4"/>
    <p:sldId id="276" r:id="rId5"/>
    <p:sldId id="262" r:id="rId6"/>
    <p:sldId id="292" r:id="rId7"/>
    <p:sldId id="293" r:id="rId8"/>
    <p:sldId id="263" r:id="rId9"/>
    <p:sldId id="297" r:id="rId10"/>
    <p:sldId id="264" r:id="rId11"/>
    <p:sldId id="295" r:id="rId12"/>
    <p:sldId id="296" r:id="rId13"/>
    <p:sldId id="259" r:id="rId14"/>
    <p:sldId id="291" r:id="rId15"/>
  </p:sldIdLst>
  <p:sldSz cx="12192000" cy="6858000"/>
  <p:notesSz cx="6858000" cy="9144000"/>
  <p:embeddedFontLst>
    <p:embeddedFont>
      <p:font typeface="汉仪大宋简" panose="02010600000101010101" pitchFamily="2" charset="-122"/>
      <p:regular r:id="rId21"/>
    </p:embeddedFont>
    <p:embeddedFont>
      <p:font typeface="华文中宋" panose="02010600040101010101" charset="-122"/>
      <p:regular r:id="rId22"/>
    </p:embeddedFont>
    <p:embeddedFont>
      <p:font typeface="汉仪力量黑简" panose="00020600040101010101" charset="-122"/>
      <p:regular r:id="rId23"/>
    </p:embeddedFont>
    <p:embeddedFont>
      <p:font typeface="微软雅黑" panose="020B0503020204020204" charset="-122"/>
      <p:regular r:id="rId24"/>
    </p:embeddedFont>
    <p:embeddedFont>
      <p:font typeface="等线" panose="0201060003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B372"/>
    <a:srgbClr val="B0D7B5"/>
    <a:srgbClr val="042159"/>
    <a:srgbClr val="09142A"/>
    <a:srgbClr val="4D91B7"/>
    <a:srgbClr val="BDD7E5"/>
    <a:srgbClr val="EDEDED"/>
    <a:srgbClr val="66447C"/>
    <a:srgbClr val="A17EB8"/>
    <a:srgbClr val="EC3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6509" autoAdjust="0"/>
  </p:normalViewPr>
  <p:slideViewPr>
    <p:cSldViewPr snapToGrid="0">
      <p:cViewPr>
        <p:scale>
          <a:sx n="100" d="100"/>
          <a:sy n="100" d="100"/>
        </p:scale>
        <p:origin x="1362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8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6805C-8049-4AAC-99EE-10E4170A8F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2F451-1921-43AD-A225-AE302A655A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1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tags" Target="../tags/tag9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image" Target="../media/image12.png"/><Relationship Id="rId3" Type="http://schemas.openxmlformats.org/officeDocument/2006/relationships/tags" Target="../tags/tag1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63388" y="2640477"/>
            <a:ext cx="8053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自主服务站阅读分享</a:t>
            </a:r>
            <a:endParaRPr lang="zh-CN" sz="60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4975860" y="4438650"/>
            <a:ext cx="2209800" cy="457200"/>
            <a:chOff x="3743325" y="5105400"/>
            <a:chExt cx="2209800" cy="457200"/>
          </a:xfrm>
        </p:grpSpPr>
        <p:sp>
          <p:nvSpPr>
            <p:cNvPr id="24" name="矩形: 圆角 23"/>
            <p:cNvSpPr/>
            <p:nvPr/>
          </p:nvSpPr>
          <p:spPr>
            <a:xfrm>
              <a:off x="3743325" y="5105400"/>
              <a:ext cx="2209800" cy="457200"/>
            </a:xfrm>
            <a:prstGeom prst="roundRect">
              <a:avLst>
                <a:gd name="adj" fmla="val 50000"/>
              </a:avLst>
            </a:prstGeom>
            <a:solidFill>
              <a:srgbClr val="69B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67322" y="5114925"/>
              <a:ext cx="19805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分享人：於佳</a:t>
              </a:r>
              <a:endParaRPr lang="zh-CN" altLang="en-US" sz="20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33" name="analytics_237483"/>
          <p:cNvSpPr>
            <a:spLocks noChangeAspect="1"/>
          </p:cNvSpPr>
          <p:nvPr/>
        </p:nvSpPr>
        <p:spPr bwMode="auto">
          <a:xfrm>
            <a:off x="5874044" y="4174724"/>
            <a:ext cx="421539" cy="394039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analytics_237483"/>
          <p:cNvSpPr>
            <a:spLocks noChangeAspect="1"/>
          </p:cNvSpPr>
          <p:nvPr/>
        </p:nvSpPr>
        <p:spPr bwMode="auto">
          <a:xfrm>
            <a:off x="8990149" y="4168788"/>
            <a:ext cx="421539" cy="405909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53295" y="409575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实践案例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52345" y="409575"/>
            <a:ext cx="7451090" cy="6008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33" name="analytics_237483"/>
          <p:cNvSpPr>
            <a:spLocks noChangeAspect="1"/>
          </p:cNvSpPr>
          <p:nvPr/>
        </p:nvSpPr>
        <p:spPr bwMode="auto">
          <a:xfrm>
            <a:off x="5874044" y="4174724"/>
            <a:ext cx="421539" cy="394039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analytics_237483"/>
          <p:cNvSpPr>
            <a:spLocks noChangeAspect="1"/>
          </p:cNvSpPr>
          <p:nvPr/>
        </p:nvSpPr>
        <p:spPr bwMode="auto">
          <a:xfrm>
            <a:off x="8990149" y="4168788"/>
            <a:ext cx="421539" cy="405909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53295" y="269240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实践案例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" y="528955"/>
            <a:ext cx="10769600" cy="605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000" y="539750"/>
            <a:ext cx="9661525" cy="596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70330" y="1321435"/>
            <a:ext cx="92830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幼儿园生活服务站对幼儿成长的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独特价值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，体现在满足幼儿的成长需求、培养幼儿的生活技能、培养幼儿的自主生活的成就感；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  <a:p>
            <a:pPr indent="457200"/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环境创设：和幼儿共同设计与管理生活区空间、创设半开放的空间和独立的功能设置、体现家庭式的摆设和温馨的氛围、提供功能多样的生活用品、创设适度留白的生活区主题墙；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  <a:p>
            <a:pPr indent="457200"/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教师的观察与支持：持续性解决幼儿的生活问题和成长需求。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3770" y="892810"/>
            <a:ext cx="10159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对接对接《幼儿园保育教育质量评估指标》中“教育过程”和“环境创设”两大要点：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8955" y="2331085"/>
            <a:ext cx="5431790" cy="21170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60745" y="1450340"/>
            <a:ext cx="5613400" cy="473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03300" y="737870"/>
            <a:ext cx="968375" cy="712384"/>
            <a:chOff x="1914" y="1162"/>
            <a:chExt cx="1676" cy="1179"/>
          </a:xfrm>
        </p:grpSpPr>
        <p:sp>
          <p:nvSpPr>
            <p:cNvPr id="2" name="椭圆 1"/>
            <p:cNvSpPr/>
            <p:nvPr/>
          </p:nvSpPr>
          <p:spPr>
            <a:xfrm>
              <a:off x="1914" y="1162"/>
              <a:ext cx="1235" cy="1179"/>
            </a:xfrm>
            <a:prstGeom prst="ellipse">
              <a:avLst/>
            </a:prstGeom>
            <a:solidFill>
              <a:srgbClr val="69B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48" y="1320"/>
              <a:ext cx="1342" cy="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汉仪力量黑简" panose="00020600040101010101" charset="-122"/>
                  <a:ea typeface="汉仪力量黑简" panose="00020600040101010101" charset="-122"/>
                  <a:sym typeface="汉仪力量黑简" panose="00020600040101010101" charset="-122"/>
                </a:rPr>
                <a:t>1</a:t>
              </a:r>
              <a:endParaRPr lang="en-US" altLang="zh-CN" sz="2800">
                <a:solidFill>
                  <a:schemeClr val="bg1"/>
                </a:solidFill>
                <a:latin typeface="汉仪力量黑简" panose="00020600040101010101" charset="-122"/>
                <a:ea typeface="汉仪力量黑简" panose="00020600040101010101" charset="-122"/>
                <a:sym typeface="汉仪力量黑简" panose="0002060004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971675" y="892810"/>
            <a:ext cx="9478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对接对接《幼儿园保育教育质量评估指标》中“教育过程”和“环境创设”两大要点：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2430" y="2365375"/>
            <a:ext cx="88671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幼儿是环境的主人，环境创设应基于幼儿的需要和兴趣。从搜索的自主生活区的文献中，我发现自主服务站是聚焦大班生活能力，支持幼儿自主生活。老师们通过观察分析、问题导引、材料支架等方式，让幼儿参与环境创设，师幼共构自主服务站环境，发挥生活环境的价值，让幼儿真正成为生活活动的主人，促进其在生活活动中的学习与发展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4551045" y="391160"/>
            <a:ext cx="3684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生活区的基本概念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51113" y="974725"/>
            <a:ext cx="3533775" cy="2540"/>
          </a:xfrm>
          <a:prstGeom prst="line">
            <a:avLst/>
          </a:prstGeom>
          <a:ln w="19050">
            <a:solidFill>
              <a:srgbClr val="69B3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nalytics_237483"/>
          <p:cNvSpPr>
            <a:spLocks noChangeAspect="1"/>
          </p:cNvSpPr>
          <p:nvPr/>
        </p:nvSpPr>
        <p:spPr bwMode="auto">
          <a:xfrm>
            <a:off x="8236641" y="4189076"/>
            <a:ext cx="355623" cy="332423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analytics_237483"/>
          <p:cNvSpPr>
            <a:spLocks noChangeAspect="1"/>
          </p:cNvSpPr>
          <p:nvPr/>
        </p:nvSpPr>
        <p:spPr bwMode="auto">
          <a:xfrm>
            <a:off x="9464481" y="4184068"/>
            <a:ext cx="355623" cy="342437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analytics_237483"/>
          <p:cNvSpPr>
            <a:spLocks noChangeAspect="1"/>
          </p:cNvSpPr>
          <p:nvPr/>
        </p:nvSpPr>
        <p:spPr bwMode="auto">
          <a:xfrm>
            <a:off x="6982005" y="5296982"/>
            <a:ext cx="336890" cy="355623"/>
          </a:xfrm>
          <a:custGeom>
            <a:avLst/>
            <a:gdLst>
              <a:gd name="T0" fmla="*/ 4881 w 5045"/>
              <a:gd name="T1" fmla="*/ 2390 h 5333"/>
              <a:gd name="T2" fmla="*/ 3572 w 5045"/>
              <a:gd name="T3" fmla="*/ 2162 h 5333"/>
              <a:gd name="T4" fmla="*/ 3484 w 5045"/>
              <a:gd name="T5" fmla="*/ 1357 h 5333"/>
              <a:gd name="T6" fmla="*/ 2591 w 5045"/>
              <a:gd name="T7" fmla="*/ 860 h 5333"/>
              <a:gd name="T8" fmla="*/ 3064 w 5045"/>
              <a:gd name="T9" fmla="*/ 581 h 5333"/>
              <a:gd name="T10" fmla="*/ 3132 w 5045"/>
              <a:gd name="T11" fmla="*/ 168 h 5333"/>
              <a:gd name="T12" fmla="*/ 2591 w 5045"/>
              <a:gd name="T13" fmla="*/ 99 h 5333"/>
              <a:gd name="T14" fmla="*/ 2523 w 5045"/>
              <a:gd name="T15" fmla="*/ 0 h 5333"/>
              <a:gd name="T16" fmla="*/ 2454 w 5045"/>
              <a:gd name="T17" fmla="*/ 860 h 5333"/>
              <a:gd name="T18" fmla="*/ 1561 w 5045"/>
              <a:gd name="T19" fmla="*/ 1357 h 5333"/>
              <a:gd name="T20" fmla="*/ 1474 w 5045"/>
              <a:gd name="T21" fmla="*/ 2162 h 5333"/>
              <a:gd name="T22" fmla="*/ 164 w 5045"/>
              <a:gd name="T23" fmla="*/ 2390 h 5333"/>
              <a:gd name="T24" fmla="*/ 0 w 5045"/>
              <a:gd name="T25" fmla="*/ 5054 h 5333"/>
              <a:gd name="T26" fmla="*/ 4766 w 5045"/>
              <a:gd name="T27" fmla="*/ 5333 h 5333"/>
              <a:gd name="T28" fmla="*/ 4881 w 5045"/>
              <a:gd name="T29" fmla="*/ 4800 h 5333"/>
              <a:gd name="T30" fmla="*/ 4133 w 5045"/>
              <a:gd name="T31" fmla="*/ 2824 h 5333"/>
              <a:gd name="T32" fmla="*/ 4514 w 5045"/>
              <a:gd name="T33" fmla="*/ 2956 h 5333"/>
              <a:gd name="T34" fmla="*/ 4381 w 5045"/>
              <a:gd name="T35" fmla="*/ 3337 h 5333"/>
              <a:gd name="T36" fmla="*/ 4001 w 5045"/>
              <a:gd name="T37" fmla="*/ 3204 h 5333"/>
              <a:gd name="T38" fmla="*/ 4001 w 5045"/>
              <a:gd name="T39" fmla="*/ 2956 h 5333"/>
              <a:gd name="T40" fmla="*/ 4133 w 5045"/>
              <a:gd name="T41" fmla="*/ 3621 h 5333"/>
              <a:gd name="T42" fmla="*/ 4514 w 5045"/>
              <a:gd name="T43" fmla="*/ 3753 h 5333"/>
              <a:gd name="T44" fmla="*/ 4381 w 5045"/>
              <a:gd name="T45" fmla="*/ 4134 h 5333"/>
              <a:gd name="T46" fmla="*/ 4001 w 5045"/>
              <a:gd name="T47" fmla="*/ 4001 h 5333"/>
              <a:gd name="T48" fmla="*/ 4001 w 5045"/>
              <a:gd name="T49" fmla="*/ 3753 h 5333"/>
              <a:gd name="T50" fmla="*/ 3336 w 5045"/>
              <a:gd name="T51" fmla="*/ 2824 h 5333"/>
              <a:gd name="T52" fmla="*/ 3717 w 5045"/>
              <a:gd name="T53" fmla="*/ 2956 h 5333"/>
              <a:gd name="T54" fmla="*/ 3584 w 5045"/>
              <a:gd name="T55" fmla="*/ 3337 h 5333"/>
              <a:gd name="T56" fmla="*/ 3203 w 5045"/>
              <a:gd name="T57" fmla="*/ 3204 h 5333"/>
              <a:gd name="T58" fmla="*/ 3203 w 5045"/>
              <a:gd name="T59" fmla="*/ 3753 h 5333"/>
              <a:gd name="T60" fmla="*/ 3584 w 5045"/>
              <a:gd name="T61" fmla="*/ 3621 h 5333"/>
              <a:gd name="T62" fmla="*/ 3717 w 5045"/>
              <a:gd name="T63" fmla="*/ 4001 h 5333"/>
              <a:gd name="T64" fmla="*/ 3336 w 5045"/>
              <a:gd name="T65" fmla="*/ 4134 h 5333"/>
              <a:gd name="T66" fmla="*/ 3203 w 5045"/>
              <a:gd name="T67" fmla="*/ 3753 h 5333"/>
              <a:gd name="T68" fmla="*/ 2898 w 5045"/>
              <a:gd name="T69" fmla="*/ 1883 h 5333"/>
              <a:gd name="T70" fmla="*/ 2147 w 5045"/>
              <a:gd name="T71" fmla="*/ 1883 h 5333"/>
              <a:gd name="T72" fmla="*/ 2146 w 5045"/>
              <a:gd name="T73" fmla="*/ 3664 h 5333"/>
              <a:gd name="T74" fmla="*/ 2766 w 5045"/>
              <a:gd name="T75" fmla="*/ 3532 h 5333"/>
              <a:gd name="T76" fmla="*/ 2899 w 5045"/>
              <a:gd name="T77" fmla="*/ 4710 h 5333"/>
              <a:gd name="T78" fmla="*/ 2164 w 5045"/>
              <a:gd name="T79" fmla="*/ 4775 h 5333"/>
              <a:gd name="T80" fmla="*/ 2146 w 5045"/>
              <a:gd name="T81" fmla="*/ 3664 h 5333"/>
              <a:gd name="T82" fmla="*/ 1328 w 5045"/>
              <a:gd name="T83" fmla="*/ 2956 h 5333"/>
              <a:gd name="T84" fmla="*/ 1709 w 5045"/>
              <a:gd name="T85" fmla="*/ 2824 h 5333"/>
              <a:gd name="T86" fmla="*/ 1842 w 5045"/>
              <a:gd name="T87" fmla="*/ 3204 h 5333"/>
              <a:gd name="T88" fmla="*/ 1461 w 5045"/>
              <a:gd name="T89" fmla="*/ 3337 h 5333"/>
              <a:gd name="T90" fmla="*/ 1328 w 5045"/>
              <a:gd name="T91" fmla="*/ 2956 h 5333"/>
              <a:gd name="T92" fmla="*/ 1461 w 5045"/>
              <a:gd name="T93" fmla="*/ 3621 h 5333"/>
              <a:gd name="T94" fmla="*/ 1842 w 5045"/>
              <a:gd name="T95" fmla="*/ 3753 h 5333"/>
              <a:gd name="T96" fmla="*/ 1709 w 5045"/>
              <a:gd name="T97" fmla="*/ 4134 h 5333"/>
              <a:gd name="T98" fmla="*/ 1328 w 5045"/>
              <a:gd name="T99" fmla="*/ 4001 h 5333"/>
              <a:gd name="T100" fmla="*/ 531 w 5045"/>
              <a:gd name="T101" fmla="*/ 2956 h 5333"/>
              <a:gd name="T102" fmla="*/ 912 w 5045"/>
              <a:gd name="T103" fmla="*/ 2824 h 5333"/>
              <a:gd name="T104" fmla="*/ 1045 w 5045"/>
              <a:gd name="T105" fmla="*/ 3204 h 5333"/>
              <a:gd name="T106" fmla="*/ 664 w 5045"/>
              <a:gd name="T107" fmla="*/ 3337 h 5333"/>
              <a:gd name="T108" fmla="*/ 531 w 5045"/>
              <a:gd name="T109" fmla="*/ 2956 h 5333"/>
              <a:gd name="T110" fmla="*/ 664 w 5045"/>
              <a:gd name="T111" fmla="*/ 3621 h 5333"/>
              <a:gd name="T112" fmla="*/ 1045 w 5045"/>
              <a:gd name="T113" fmla="*/ 3753 h 5333"/>
              <a:gd name="T114" fmla="*/ 912 w 5045"/>
              <a:gd name="T115" fmla="*/ 4134 h 5333"/>
              <a:gd name="T116" fmla="*/ 531 w 5045"/>
              <a:gd name="T117" fmla="*/ 4001 h 5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45" h="5333">
                <a:moveTo>
                  <a:pt x="4881" y="4800"/>
                </a:moveTo>
                <a:lnTo>
                  <a:pt x="4881" y="2390"/>
                </a:lnTo>
                <a:cubicBezTo>
                  <a:pt x="4881" y="2264"/>
                  <a:pt x="4779" y="2162"/>
                  <a:pt x="4653" y="2162"/>
                </a:cubicBezTo>
                <a:lnTo>
                  <a:pt x="3572" y="2162"/>
                </a:lnTo>
                <a:lnTo>
                  <a:pt x="3572" y="1507"/>
                </a:lnTo>
                <a:cubicBezTo>
                  <a:pt x="3572" y="1445"/>
                  <a:pt x="3538" y="1388"/>
                  <a:pt x="3484" y="1357"/>
                </a:cubicBezTo>
                <a:lnTo>
                  <a:pt x="2606" y="868"/>
                </a:lnTo>
                <a:cubicBezTo>
                  <a:pt x="2601" y="865"/>
                  <a:pt x="2596" y="863"/>
                  <a:pt x="2591" y="860"/>
                </a:cubicBezTo>
                <a:lnTo>
                  <a:pt x="2591" y="581"/>
                </a:lnTo>
                <a:lnTo>
                  <a:pt x="3064" y="581"/>
                </a:lnTo>
                <a:cubicBezTo>
                  <a:pt x="3102" y="581"/>
                  <a:pt x="3132" y="550"/>
                  <a:pt x="3132" y="513"/>
                </a:cubicBezTo>
                <a:lnTo>
                  <a:pt x="3132" y="168"/>
                </a:lnTo>
                <a:cubicBezTo>
                  <a:pt x="3132" y="130"/>
                  <a:pt x="3102" y="99"/>
                  <a:pt x="3064" y="99"/>
                </a:cubicBezTo>
                <a:lnTo>
                  <a:pt x="2591" y="99"/>
                </a:lnTo>
                <a:lnTo>
                  <a:pt x="2591" y="68"/>
                </a:lnTo>
                <a:cubicBezTo>
                  <a:pt x="2591" y="31"/>
                  <a:pt x="2560" y="0"/>
                  <a:pt x="2523" y="0"/>
                </a:cubicBezTo>
                <a:cubicBezTo>
                  <a:pt x="2485" y="0"/>
                  <a:pt x="2454" y="31"/>
                  <a:pt x="2454" y="68"/>
                </a:cubicBezTo>
                <a:lnTo>
                  <a:pt x="2454" y="860"/>
                </a:lnTo>
                <a:cubicBezTo>
                  <a:pt x="2449" y="863"/>
                  <a:pt x="2444" y="865"/>
                  <a:pt x="2440" y="868"/>
                </a:cubicBezTo>
                <a:lnTo>
                  <a:pt x="1561" y="1357"/>
                </a:lnTo>
                <a:cubicBezTo>
                  <a:pt x="1507" y="1388"/>
                  <a:pt x="1474" y="1445"/>
                  <a:pt x="1474" y="1507"/>
                </a:cubicBezTo>
                <a:lnTo>
                  <a:pt x="1474" y="2162"/>
                </a:lnTo>
                <a:lnTo>
                  <a:pt x="392" y="2162"/>
                </a:lnTo>
                <a:cubicBezTo>
                  <a:pt x="266" y="2162"/>
                  <a:pt x="164" y="2264"/>
                  <a:pt x="164" y="2390"/>
                </a:cubicBezTo>
                <a:lnTo>
                  <a:pt x="164" y="4800"/>
                </a:lnTo>
                <a:cubicBezTo>
                  <a:pt x="68" y="4844"/>
                  <a:pt x="0" y="4941"/>
                  <a:pt x="0" y="5054"/>
                </a:cubicBezTo>
                <a:cubicBezTo>
                  <a:pt x="0" y="5208"/>
                  <a:pt x="125" y="5333"/>
                  <a:pt x="279" y="5333"/>
                </a:cubicBezTo>
                <a:lnTo>
                  <a:pt x="4766" y="5333"/>
                </a:lnTo>
                <a:cubicBezTo>
                  <a:pt x="4920" y="5333"/>
                  <a:pt x="5045" y="5208"/>
                  <a:pt x="5045" y="5054"/>
                </a:cubicBezTo>
                <a:cubicBezTo>
                  <a:pt x="5045" y="4941"/>
                  <a:pt x="4978" y="4844"/>
                  <a:pt x="4881" y="4800"/>
                </a:cubicBezTo>
                <a:close/>
                <a:moveTo>
                  <a:pt x="4001" y="2956"/>
                </a:moveTo>
                <a:cubicBezTo>
                  <a:pt x="4001" y="2883"/>
                  <a:pt x="4060" y="2824"/>
                  <a:pt x="4133" y="2824"/>
                </a:cubicBezTo>
                <a:lnTo>
                  <a:pt x="4381" y="2824"/>
                </a:lnTo>
                <a:cubicBezTo>
                  <a:pt x="4455" y="2824"/>
                  <a:pt x="4514" y="2883"/>
                  <a:pt x="4514" y="2956"/>
                </a:cubicBezTo>
                <a:lnTo>
                  <a:pt x="4514" y="3204"/>
                </a:lnTo>
                <a:cubicBezTo>
                  <a:pt x="4514" y="3278"/>
                  <a:pt x="4455" y="3337"/>
                  <a:pt x="4381" y="3337"/>
                </a:cubicBezTo>
                <a:lnTo>
                  <a:pt x="4133" y="3337"/>
                </a:lnTo>
                <a:cubicBezTo>
                  <a:pt x="4060" y="3337"/>
                  <a:pt x="4001" y="3278"/>
                  <a:pt x="4001" y="3204"/>
                </a:cubicBezTo>
                <a:lnTo>
                  <a:pt x="4001" y="2956"/>
                </a:lnTo>
                <a:lnTo>
                  <a:pt x="4001" y="2956"/>
                </a:lnTo>
                <a:close/>
                <a:moveTo>
                  <a:pt x="4001" y="3753"/>
                </a:moveTo>
                <a:cubicBezTo>
                  <a:pt x="4001" y="3680"/>
                  <a:pt x="4060" y="3621"/>
                  <a:pt x="4133" y="3621"/>
                </a:cubicBezTo>
                <a:lnTo>
                  <a:pt x="4381" y="3621"/>
                </a:lnTo>
                <a:cubicBezTo>
                  <a:pt x="4455" y="3621"/>
                  <a:pt x="4514" y="3680"/>
                  <a:pt x="4514" y="3753"/>
                </a:cubicBezTo>
                <a:lnTo>
                  <a:pt x="4514" y="4001"/>
                </a:lnTo>
                <a:cubicBezTo>
                  <a:pt x="4514" y="4075"/>
                  <a:pt x="4455" y="4134"/>
                  <a:pt x="4381" y="4134"/>
                </a:cubicBezTo>
                <a:lnTo>
                  <a:pt x="4133" y="4134"/>
                </a:lnTo>
                <a:cubicBezTo>
                  <a:pt x="4060" y="4134"/>
                  <a:pt x="4001" y="4075"/>
                  <a:pt x="4001" y="4001"/>
                </a:cubicBezTo>
                <a:lnTo>
                  <a:pt x="4001" y="3753"/>
                </a:lnTo>
                <a:lnTo>
                  <a:pt x="4001" y="3753"/>
                </a:lnTo>
                <a:close/>
                <a:moveTo>
                  <a:pt x="3203" y="2956"/>
                </a:moveTo>
                <a:cubicBezTo>
                  <a:pt x="3203" y="2883"/>
                  <a:pt x="3263" y="2824"/>
                  <a:pt x="3336" y="2824"/>
                </a:cubicBezTo>
                <a:lnTo>
                  <a:pt x="3584" y="2824"/>
                </a:lnTo>
                <a:cubicBezTo>
                  <a:pt x="3657" y="2824"/>
                  <a:pt x="3717" y="2883"/>
                  <a:pt x="3717" y="2956"/>
                </a:cubicBezTo>
                <a:lnTo>
                  <a:pt x="3717" y="3204"/>
                </a:lnTo>
                <a:cubicBezTo>
                  <a:pt x="3717" y="3278"/>
                  <a:pt x="3657" y="3337"/>
                  <a:pt x="3584" y="3337"/>
                </a:cubicBezTo>
                <a:lnTo>
                  <a:pt x="3336" y="3337"/>
                </a:lnTo>
                <a:cubicBezTo>
                  <a:pt x="3263" y="3337"/>
                  <a:pt x="3203" y="3278"/>
                  <a:pt x="3203" y="3204"/>
                </a:cubicBezTo>
                <a:lnTo>
                  <a:pt x="3203" y="2956"/>
                </a:lnTo>
                <a:close/>
                <a:moveTo>
                  <a:pt x="3203" y="3753"/>
                </a:moveTo>
                <a:cubicBezTo>
                  <a:pt x="3203" y="3680"/>
                  <a:pt x="3263" y="3621"/>
                  <a:pt x="3336" y="3621"/>
                </a:cubicBezTo>
                <a:lnTo>
                  <a:pt x="3584" y="3621"/>
                </a:lnTo>
                <a:cubicBezTo>
                  <a:pt x="3657" y="3621"/>
                  <a:pt x="3717" y="3680"/>
                  <a:pt x="3717" y="3753"/>
                </a:cubicBezTo>
                <a:lnTo>
                  <a:pt x="3717" y="4001"/>
                </a:lnTo>
                <a:cubicBezTo>
                  <a:pt x="3717" y="4075"/>
                  <a:pt x="3657" y="4134"/>
                  <a:pt x="3584" y="4134"/>
                </a:cubicBezTo>
                <a:lnTo>
                  <a:pt x="3336" y="4134"/>
                </a:lnTo>
                <a:cubicBezTo>
                  <a:pt x="3263" y="4134"/>
                  <a:pt x="3203" y="4075"/>
                  <a:pt x="3203" y="4001"/>
                </a:cubicBezTo>
                <a:lnTo>
                  <a:pt x="3203" y="3753"/>
                </a:lnTo>
                <a:close/>
                <a:moveTo>
                  <a:pt x="2523" y="1507"/>
                </a:moveTo>
                <a:cubicBezTo>
                  <a:pt x="2730" y="1507"/>
                  <a:pt x="2898" y="1675"/>
                  <a:pt x="2898" y="1883"/>
                </a:cubicBezTo>
                <a:cubicBezTo>
                  <a:pt x="2898" y="2091"/>
                  <a:pt x="2730" y="2259"/>
                  <a:pt x="2523" y="2259"/>
                </a:cubicBezTo>
                <a:cubicBezTo>
                  <a:pt x="2315" y="2259"/>
                  <a:pt x="2147" y="2091"/>
                  <a:pt x="2147" y="1883"/>
                </a:cubicBezTo>
                <a:cubicBezTo>
                  <a:pt x="2147" y="1675"/>
                  <a:pt x="2315" y="1507"/>
                  <a:pt x="2523" y="1507"/>
                </a:cubicBezTo>
                <a:close/>
                <a:moveTo>
                  <a:pt x="2146" y="3664"/>
                </a:moveTo>
                <a:cubicBezTo>
                  <a:pt x="2146" y="3591"/>
                  <a:pt x="2206" y="3532"/>
                  <a:pt x="2279" y="3532"/>
                </a:cubicBezTo>
                <a:lnTo>
                  <a:pt x="2766" y="3532"/>
                </a:lnTo>
                <a:cubicBezTo>
                  <a:pt x="2840" y="3532"/>
                  <a:pt x="2899" y="3591"/>
                  <a:pt x="2899" y="3664"/>
                </a:cubicBezTo>
                <a:lnTo>
                  <a:pt x="2899" y="4710"/>
                </a:lnTo>
                <a:cubicBezTo>
                  <a:pt x="2899" y="4734"/>
                  <a:pt x="2893" y="4756"/>
                  <a:pt x="2881" y="4775"/>
                </a:cubicBezTo>
                <a:lnTo>
                  <a:pt x="2164" y="4775"/>
                </a:lnTo>
                <a:cubicBezTo>
                  <a:pt x="2153" y="4756"/>
                  <a:pt x="2146" y="4734"/>
                  <a:pt x="2146" y="4710"/>
                </a:cubicBezTo>
                <a:lnTo>
                  <a:pt x="2146" y="3664"/>
                </a:lnTo>
                <a:lnTo>
                  <a:pt x="2146" y="3664"/>
                </a:lnTo>
                <a:close/>
                <a:moveTo>
                  <a:pt x="1328" y="2956"/>
                </a:moveTo>
                <a:cubicBezTo>
                  <a:pt x="1328" y="2883"/>
                  <a:pt x="1388" y="2824"/>
                  <a:pt x="1461" y="2824"/>
                </a:cubicBezTo>
                <a:lnTo>
                  <a:pt x="1709" y="2824"/>
                </a:lnTo>
                <a:cubicBezTo>
                  <a:pt x="1782" y="2824"/>
                  <a:pt x="1842" y="2883"/>
                  <a:pt x="1842" y="2956"/>
                </a:cubicBezTo>
                <a:lnTo>
                  <a:pt x="1842" y="3204"/>
                </a:lnTo>
                <a:cubicBezTo>
                  <a:pt x="1842" y="3278"/>
                  <a:pt x="1782" y="3337"/>
                  <a:pt x="1709" y="3337"/>
                </a:cubicBezTo>
                <a:lnTo>
                  <a:pt x="1461" y="3337"/>
                </a:lnTo>
                <a:cubicBezTo>
                  <a:pt x="1388" y="3337"/>
                  <a:pt x="1328" y="3278"/>
                  <a:pt x="1328" y="3204"/>
                </a:cubicBezTo>
                <a:lnTo>
                  <a:pt x="1328" y="2956"/>
                </a:lnTo>
                <a:close/>
                <a:moveTo>
                  <a:pt x="1328" y="3753"/>
                </a:moveTo>
                <a:cubicBezTo>
                  <a:pt x="1328" y="3680"/>
                  <a:pt x="1388" y="3621"/>
                  <a:pt x="1461" y="3621"/>
                </a:cubicBezTo>
                <a:lnTo>
                  <a:pt x="1709" y="3621"/>
                </a:lnTo>
                <a:cubicBezTo>
                  <a:pt x="1782" y="3621"/>
                  <a:pt x="1842" y="3680"/>
                  <a:pt x="1842" y="3753"/>
                </a:cubicBezTo>
                <a:lnTo>
                  <a:pt x="1842" y="4001"/>
                </a:lnTo>
                <a:cubicBezTo>
                  <a:pt x="1842" y="4075"/>
                  <a:pt x="1782" y="4134"/>
                  <a:pt x="1709" y="4134"/>
                </a:cubicBezTo>
                <a:lnTo>
                  <a:pt x="1461" y="4134"/>
                </a:lnTo>
                <a:cubicBezTo>
                  <a:pt x="1388" y="4134"/>
                  <a:pt x="1328" y="4075"/>
                  <a:pt x="1328" y="4001"/>
                </a:cubicBezTo>
                <a:lnTo>
                  <a:pt x="1328" y="3753"/>
                </a:lnTo>
                <a:close/>
                <a:moveTo>
                  <a:pt x="531" y="2956"/>
                </a:moveTo>
                <a:cubicBezTo>
                  <a:pt x="531" y="2883"/>
                  <a:pt x="591" y="2824"/>
                  <a:pt x="664" y="2824"/>
                </a:cubicBezTo>
                <a:lnTo>
                  <a:pt x="912" y="2824"/>
                </a:lnTo>
                <a:cubicBezTo>
                  <a:pt x="985" y="2824"/>
                  <a:pt x="1045" y="2883"/>
                  <a:pt x="1045" y="2956"/>
                </a:cubicBezTo>
                <a:lnTo>
                  <a:pt x="1045" y="3204"/>
                </a:lnTo>
                <a:cubicBezTo>
                  <a:pt x="1045" y="3278"/>
                  <a:pt x="985" y="3337"/>
                  <a:pt x="912" y="3337"/>
                </a:cubicBezTo>
                <a:lnTo>
                  <a:pt x="664" y="3337"/>
                </a:lnTo>
                <a:cubicBezTo>
                  <a:pt x="591" y="3337"/>
                  <a:pt x="531" y="3278"/>
                  <a:pt x="531" y="3204"/>
                </a:cubicBezTo>
                <a:lnTo>
                  <a:pt x="531" y="2956"/>
                </a:lnTo>
                <a:close/>
                <a:moveTo>
                  <a:pt x="531" y="3753"/>
                </a:moveTo>
                <a:cubicBezTo>
                  <a:pt x="531" y="3680"/>
                  <a:pt x="591" y="3621"/>
                  <a:pt x="664" y="3621"/>
                </a:cubicBezTo>
                <a:lnTo>
                  <a:pt x="912" y="3621"/>
                </a:lnTo>
                <a:cubicBezTo>
                  <a:pt x="985" y="3621"/>
                  <a:pt x="1045" y="3680"/>
                  <a:pt x="1045" y="3753"/>
                </a:cubicBezTo>
                <a:lnTo>
                  <a:pt x="1045" y="4001"/>
                </a:lnTo>
                <a:cubicBezTo>
                  <a:pt x="1045" y="4075"/>
                  <a:pt x="985" y="4134"/>
                  <a:pt x="912" y="4134"/>
                </a:cubicBezTo>
                <a:lnTo>
                  <a:pt x="664" y="4134"/>
                </a:lnTo>
                <a:cubicBezTo>
                  <a:pt x="591" y="4134"/>
                  <a:pt x="531" y="4075"/>
                  <a:pt x="531" y="4001"/>
                </a:cubicBezTo>
                <a:lnTo>
                  <a:pt x="531" y="3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4410" y="1671320"/>
            <a:ext cx="1018159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幼儿日常生活操作包括坐、站立、搬运、放等动作 ; 手指配合的活动、手腕和手掌配合的活动，如倒、折、 剪、切、捏、擦、卷等；生活自主活动如整理仪容仪表、系鞋带、饮水用餐、穿脱衣裤、切水果、整理物品等。保护环境方面包括 : 打扫、整理环境、擦桌椅等。生活礼仪方面包括：打招呼、问候、致谢、 递交物品的礼貌养成等。</a:t>
            </a:r>
            <a:endParaRPr lang="zh-CN" altLang="en-US" sz="2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具体在自主生活服务站里，可以从以下方面入手：幼儿整理仪容仪表（提供镜子、梳子、毛巾、皮筋等）、自主擦汗、自主喝水、注意个人卫生（剪指甲）、系红领巾、削铅笔、整理书包；还与幼儿共同商议自主服务生活手册；让自主生活服务站更加贴合幼儿的需求（皮筋休息站、香香储存屋、汗背巾眼镜存放等）；鼓励幼儿自主照料，调整各类支架板（美食天气播报员、值日生墙面、整理小能手）；</a:t>
            </a:r>
            <a:endParaRPr lang="zh-CN" altLang="en-US" sz="2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" descr="6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205" y="232410"/>
            <a:ext cx="7941945" cy="61893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45015" y="651510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思维导图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1" y="-1"/>
            <a:ext cx="4443413" cy="2962275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8592015" y="4448176"/>
            <a:ext cx="3599987" cy="2409826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528638" y="509588"/>
            <a:ext cx="11134725" cy="583882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640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>
                  <a:alpha val="100000"/>
                </a:srgbClr>
              </a:clrFrom>
              <a:clrTo>
                <a:srgbClr val="FAFA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75" y="1275080"/>
            <a:ext cx="11348085" cy="423799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645015" y="651510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思维导图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1890" y="514350"/>
            <a:ext cx="9888220" cy="56051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853295" y="409575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实践案例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53295" y="409575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实践案例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图片 3" descr="IMG_0708(20231026-210656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15" y="993140"/>
            <a:ext cx="3851275" cy="5136515"/>
          </a:xfrm>
          <a:prstGeom prst="rect">
            <a:avLst/>
          </a:prstGeom>
        </p:spPr>
      </p:pic>
      <p:pic>
        <p:nvPicPr>
          <p:cNvPr id="5" name="图片 4" descr="IMG_0709(20231026-210702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7845" y="603250"/>
            <a:ext cx="3496945" cy="4663440"/>
          </a:xfrm>
          <a:prstGeom prst="rect">
            <a:avLst/>
          </a:prstGeom>
        </p:spPr>
      </p:pic>
      <p:pic>
        <p:nvPicPr>
          <p:cNvPr id="6" name="图片 5" descr="IMG_0705(20231026-210615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0045" y="1568450"/>
            <a:ext cx="3587750" cy="47847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73844" y="269081"/>
            <a:ext cx="11644312" cy="631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1" b="61667"/>
          <a:stretch>
            <a:fillRect/>
          </a:stretch>
        </p:blipFill>
        <p:spPr>
          <a:xfrm>
            <a:off x="-528" y="-297"/>
            <a:ext cx="2929384" cy="1952922"/>
          </a:xfrm>
          <a:custGeom>
            <a:avLst/>
            <a:gdLst>
              <a:gd name="connsiteX0" fmla="*/ 0 w 3943350"/>
              <a:gd name="connsiteY0" fmla="*/ 0 h 2628900"/>
              <a:gd name="connsiteX1" fmla="*/ 3943350 w 3943350"/>
              <a:gd name="connsiteY1" fmla="*/ 0 h 2628900"/>
              <a:gd name="connsiteX2" fmla="*/ 3943350 w 3943350"/>
              <a:gd name="connsiteY2" fmla="*/ 2628900 h 2628900"/>
              <a:gd name="connsiteX3" fmla="*/ 0 w 394335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2628900">
                <a:moveTo>
                  <a:pt x="0" y="0"/>
                </a:moveTo>
                <a:lnTo>
                  <a:pt x="3943350" y="0"/>
                </a:lnTo>
                <a:lnTo>
                  <a:pt x="3943350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6" name="图片 15" descr="碗里的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t="65972"/>
          <a:stretch>
            <a:fillRect/>
          </a:stretch>
        </p:blipFill>
        <p:spPr>
          <a:xfrm>
            <a:off x="9610725" y="5130098"/>
            <a:ext cx="2581277" cy="1727903"/>
          </a:xfrm>
          <a:custGeom>
            <a:avLst/>
            <a:gdLst>
              <a:gd name="connsiteX0" fmla="*/ 0 w 3486152"/>
              <a:gd name="connsiteY0" fmla="*/ 0 h 2333625"/>
              <a:gd name="connsiteX1" fmla="*/ 3486152 w 3486152"/>
              <a:gd name="connsiteY1" fmla="*/ 0 h 2333625"/>
              <a:gd name="connsiteX2" fmla="*/ 3486152 w 3486152"/>
              <a:gd name="connsiteY2" fmla="*/ 2333625 h 2333625"/>
              <a:gd name="connsiteX3" fmla="*/ 0 w 3486152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2" h="2333625">
                <a:moveTo>
                  <a:pt x="0" y="0"/>
                </a:moveTo>
                <a:lnTo>
                  <a:pt x="3486152" y="0"/>
                </a:lnTo>
                <a:lnTo>
                  <a:pt x="3486152" y="2333625"/>
                </a:lnTo>
                <a:lnTo>
                  <a:pt x="0" y="2333625"/>
                </a:lnTo>
                <a:close/>
              </a:path>
            </a:pathLst>
          </a:custGeom>
        </p:spPr>
      </p:pic>
      <p:sp>
        <p:nvSpPr>
          <p:cNvPr id="33" name="analytics_237483"/>
          <p:cNvSpPr>
            <a:spLocks noChangeAspect="1"/>
          </p:cNvSpPr>
          <p:nvPr/>
        </p:nvSpPr>
        <p:spPr bwMode="auto">
          <a:xfrm>
            <a:off x="5874044" y="4174724"/>
            <a:ext cx="421539" cy="394039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analytics_237483"/>
          <p:cNvSpPr>
            <a:spLocks noChangeAspect="1"/>
          </p:cNvSpPr>
          <p:nvPr/>
        </p:nvSpPr>
        <p:spPr bwMode="auto">
          <a:xfrm>
            <a:off x="8990149" y="4168788"/>
            <a:ext cx="421539" cy="405909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685" y="891540"/>
            <a:ext cx="11662410" cy="43154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853295" y="409575"/>
            <a:ext cx="192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实践案例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LIDE.ICON" val="#152232;#147644;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YzZkNzQ4ZWFiZmQ4NTRhOWRkZTk3YTMwMjlmMmZhYm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ISLIDE.ICON" val="#151743;#152539;#68183;#147560;#152232;#150825;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LIDE.ICON" val="#152232;#147644;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licmk53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WPS 演示</Application>
  <PresentationFormat>宽屏</PresentationFormat>
  <Paragraphs>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汉仪大宋简</vt:lpstr>
      <vt:lpstr>华文中宋</vt:lpstr>
      <vt:lpstr>汉仪力量黑简</vt:lpstr>
      <vt:lpstr>微软雅黑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WPS_1670526664</cp:lastModifiedBy>
  <cp:revision>6</cp:revision>
  <dcterms:created xsi:type="dcterms:W3CDTF">2023-10-26T08:52:00Z</dcterms:created>
  <dcterms:modified xsi:type="dcterms:W3CDTF">2023-10-26T13:19:52Z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3436EB2C775C44D790962DD0050F97A1_11</vt:lpwstr>
  </property>
  <property fmtid="{D5CDD505-2E9C-101B-9397-08002B2CF9AE}" pid="3" name="KSOProductBuildVer">
    <vt:lpwstr>2052-12.1.0.15404</vt:lpwstr>
  </property>
</Properties>
</file>